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5143500" cx="9144000"/>
  <p:notesSz cx="6858000" cy="9144000"/>
  <p:embeddedFontLst>
    <p:embeddedFont>
      <p:font typeface="Roboto"/>
      <p:regular r:id="rId29"/>
      <p:bold r:id="rId30"/>
      <p:italic r:id="rId31"/>
      <p:boldItalic r:id="rId32"/>
    </p:embeddedFont>
    <p:embeddedFont>
      <p:font typeface="Happy Monkey"/>
      <p:regular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italic.fntdata"/><Relationship Id="rId30" Type="http://schemas.openxmlformats.org/officeDocument/2006/relationships/font" Target="fonts/Roboto-bold.fntdata"/><Relationship Id="rId11" Type="http://schemas.openxmlformats.org/officeDocument/2006/relationships/slide" Target="slides/slide6.xml"/><Relationship Id="rId33" Type="http://schemas.openxmlformats.org/officeDocument/2006/relationships/font" Target="fonts/HappyMonkey-regular.fntdata"/><Relationship Id="rId10" Type="http://schemas.openxmlformats.org/officeDocument/2006/relationships/slide" Target="slides/slide5.xml"/><Relationship Id="rId32" Type="http://schemas.openxmlformats.org/officeDocument/2006/relationships/font" Target="fonts/Roboto-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716c1d17d4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716c1d17d4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716c1d17d4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716c1d17d4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716c1d17d4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716c1d17d4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716c1d17d4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716c1d17d4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716c1d17d4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716c1d17d4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716c1d17d4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716c1d17d4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716c1d17d4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716c1d17d4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716c1d17d4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716c1d17d4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g716c1d17d4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716c1d17d4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716c1d17d4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716c1d17d4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16c1d17d4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16c1d17d4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716c1d17d4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716c1d17d4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716c1d17d4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716c1d17d4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716c1d17d4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716c1d17d4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716c1d17d4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716c1d17d4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716c1d17d4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16c1d17d4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716c1d17d4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716c1d17d4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716c1d17d4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716c1d17d4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716c1d17d4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716c1d17d4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716c1d17d4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716c1d17d4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716c1d17d4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716c1d17d4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716c1d17d4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716c1d17d4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3"/>
          <p:cNvSpPr txBox="1"/>
          <p:nvPr>
            <p:ph type="ctrTitle"/>
          </p:nvPr>
        </p:nvSpPr>
        <p:spPr>
          <a:xfrm>
            <a:off x="262050" y="1246325"/>
            <a:ext cx="8619900" cy="2478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21 </a:t>
            </a:r>
            <a:r>
              <a:rPr lang="en" sz="7200">
                <a:latin typeface="Happy Monkey"/>
                <a:ea typeface="Happy Monkey"/>
                <a:cs typeface="Happy Monkey"/>
                <a:sym typeface="Happy Monkey"/>
              </a:rPr>
              <a:t>Mindfulness Exercises</a:t>
            </a:r>
            <a:endParaRPr sz="7200">
              <a:latin typeface="Happy Monkey"/>
              <a:ea typeface="Happy Monkey"/>
              <a:cs typeface="Happy Monkey"/>
              <a:sym typeface="Happy Monkey"/>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2"/>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Cupcake Breath</a:t>
            </a:r>
            <a:endParaRPr sz="7200">
              <a:latin typeface="Happy Monkey"/>
              <a:ea typeface="Happy Monkey"/>
              <a:cs typeface="Happy Monkey"/>
              <a:sym typeface="Happy Monkey"/>
            </a:endParaRPr>
          </a:p>
        </p:txBody>
      </p:sp>
      <p:sp>
        <p:nvSpPr>
          <p:cNvPr id="122" name="Google Shape;122;p22"/>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It’s your birthday!  You are celebrating by eating a delicious cupcake.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What type of icing is on top?  Do you have rainbow or chocolate sprinkles?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Before you can take a bite, you will need to gently blow out the candle.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Think about a positive wish you would like to make.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through your nose and slowly breathe out through your mouth.</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Blow out the candle and make your wish.  </a:t>
            </a:r>
            <a:endParaRPr>
              <a:latin typeface="Happy Monkey"/>
              <a:ea typeface="Happy Monkey"/>
              <a:cs typeface="Happy Monkey"/>
              <a:sym typeface="Happy Monkey"/>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Happy Place</a:t>
            </a:r>
            <a:endParaRPr sz="7200">
              <a:latin typeface="Happy Monkey"/>
              <a:ea typeface="Happy Monkey"/>
              <a:cs typeface="Happy Monkey"/>
              <a:sym typeface="Happy Monkey"/>
            </a:endParaRPr>
          </a:p>
        </p:txBody>
      </p:sp>
      <p:sp>
        <p:nvSpPr>
          <p:cNvPr id="128" name="Google Shape;128;p23"/>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Close your eyes and imagine a place that makes you feel happy, calm, and safe.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and breathe out gently.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Think about how calm you feel.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Imagine your favorite place.  What do you see?  Are you somewhere warm or cold?  Is it night time or in the early morning.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What do you hear?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What do you smell?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gently through your nose and out through your mouth.  </a:t>
            </a:r>
            <a:endParaRPr>
              <a:latin typeface="Happy Monkey"/>
              <a:ea typeface="Happy Monkey"/>
              <a:cs typeface="Happy Monkey"/>
              <a:sym typeface="Happy Monkey"/>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Cozy Fire</a:t>
            </a:r>
            <a:endParaRPr sz="7200">
              <a:latin typeface="Happy Monkey"/>
              <a:ea typeface="Happy Monkey"/>
              <a:cs typeface="Happy Monkey"/>
              <a:sym typeface="Happy Monkey"/>
            </a:endParaRPr>
          </a:p>
        </p:txBody>
      </p:sp>
      <p:sp>
        <p:nvSpPr>
          <p:cNvPr id="134" name="Google Shape;134;p2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Imagine that you are sitting by a warm and cozy fire.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Look at the way the flames light up the room.  What colors do you see?  Red, orange, yellow.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through your nose.  Smell the beautiful scents of the warm fire.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Hold for a moment.  Breathe out through your mouth.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How does your body feel as you sit by this fire?  Warm?  Safe?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and out one more time as you imagine the cozy fire.  </a:t>
            </a:r>
            <a:endParaRPr>
              <a:latin typeface="Happy Monkey"/>
              <a:ea typeface="Happy Monkey"/>
              <a:cs typeface="Happy Monkey"/>
              <a:sym typeface="Happy Monkey"/>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Ocean Waves</a:t>
            </a:r>
            <a:endParaRPr sz="7200">
              <a:latin typeface="Happy Monkey"/>
              <a:ea typeface="Happy Monkey"/>
              <a:cs typeface="Happy Monkey"/>
              <a:sym typeface="Happy Monkey"/>
            </a:endParaRPr>
          </a:p>
        </p:txBody>
      </p:sp>
      <p:sp>
        <p:nvSpPr>
          <p:cNvPr id="140" name="Google Shape;140;p25"/>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Imagine that you are sitting in the sand on the beach.  You feel calm.  You feel happy.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As you sit in peace, you watch the waves gently rise and fall.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With each rising wave, breathe in through your nose.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With each falling wave, breathe out through your mouth.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As you breathe in that fresh salt air, think about how this makes your body feel.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gently and breathe out one final time.  </a:t>
            </a:r>
            <a:endParaRPr>
              <a:latin typeface="Happy Monkey"/>
              <a:ea typeface="Happy Monkey"/>
              <a:cs typeface="Happy Monkey"/>
              <a:sym typeface="Happy Monkey"/>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Shoulder Rolls</a:t>
            </a:r>
            <a:endParaRPr sz="7200">
              <a:latin typeface="Happy Monkey"/>
              <a:ea typeface="Happy Monkey"/>
              <a:cs typeface="Happy Monkey"/>
              <a:sym typeface="Happy Monkey"/>
            </a:endParaRPr>
          </a:p>
        </p:txBody>
      </p:sp>
      <p:sp>
        <p:nvSpPr>
          <p:cNvPr id="146" name="Google Shape;146;p2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Sit up straight and get into a comfortable position in your chair.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Bring your shoulders up as high as you can.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as your shoulders rise.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out as you let your shoulders fall back down.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Now move your shoulders in a circular motion.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Lift them up and move them down.  Continue to roll your shoulders.</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again as you bring your shoulders up as high as you can.</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out as you let your shoulders fall back down.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Neck Stretch</a:t>
            </a:r>
            <a:endParaRPr sz="7200">
              <a:latin typeface="Happy Monkey"/>
              <a:ea typeface="Happy Monkey"/>
              <a:cs typeface="Happy Monkey"/>
              <a:sym typeface="Happy Monkey"/>
            </a:endParaRPr>
          </a:p>
        </p:txBody>
      </p:sp>
      <p:sp>
        <p:nvSpPr>
          <p:cNvPr id="152" name="Google Shape;152;p27"/>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Sit up straight and get into a comfortable position in your chair.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Gently let your head fall to one side.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and breathe out.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Gently let your head fall to the other side.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and breathe out.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Sit up straight and tall.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Let your head fall toward your belly.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and breathe out.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Squeeze &amp; Let Go</a:t>
            </a:r>
            <a:endParaRPr sz="7200">
              <a:latin typeface="Happy Monkey"/>
              <a:ea typeface="Happy Monkey"/>
              <a:cs typeface="Happy Monkey"/>
              <a:sym typeface="Happy Monkey"/>
            </a:endParaRPr>
          </a:p>
        </p:txBody>
      </p:sp>
      <p:sp>
        <p:nvSpPr>
          <p:cNvPr id="158" name="Google Shape;158;p28"/>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Close your eyes and breathe in and breathe out gently.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Scrunch up your toes and release any tension that you may be feeling.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Squeeze your stomach muscles and gently release.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Make your hands into fists and release slowly.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Squeeze your eyes together.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Take a long breath in.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Let the air out through your mouth as you let all of your muscles go.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Let your whole body relax.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2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Mountain Breath</a:t>
            </a:r>
            <a:endParaRPr sz="7200">
              <a:latin typeface="Happy Monkey"/>
              <a:ea typeface="Happy Monkey"/>
              <a:cs typeface="Happy Monkey"/>
              <a:sym typeface="Happy Monkey"/>
            </a:endParaRPr>
          </a:p>
        </p:txBody>
      </p:sp>
      <p:sp>
        <p:nvSpPr>
          <p:cNvPr id="164" name="Google Shape;164;p29"/>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As you inhale through your nose, raise your arms as high as you can and bring your palms together over the top of your head.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Imagine that you are as tall as a mountain.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As you exhale, bring your palms down in front of your chest.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Repeat this process one more time.  </a:t>
            </a:r>
            <a:endParaRPr>
              <a:latin typeface="Happy Monkey"/>
              <a:ea typeface="Happy Monkey"/>
              <a:cs typeface="Happy Monkey"/>
              <a:sym typeface="Happy Monkey"/>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3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Square Breath</a:t>
            </a:r>
            <a:endParaRPr sz="7200">
              <a:latin typeface="Happy Monkey"/>
              <a:ea typeface="Happy Monkey"/>
              <a:cs typeface="Happy Monkey"/>
              <a:sym typeface="Happy Monkey"/>
            </a:endParaRPr>
          </a:p>
        </p:txBody>
      </p:sp>
      <p:sp>
        <p:nvSpPr>
          <p:cNvPr id="170" name="Google Shape;170;p30"/>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to a count of four and then hold the breath for four counts.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Then breathe out to a count of four and wait for a count of four before breathing again.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Repeat this one more time.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This time you will draw a square in the air to keep you on track.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3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Balloon Breath</a:t>
            </a:r>
            <a:endParaRPr sz="7200">
              <a:latin typeface="Happy Monkey"/>
              <a:ea typeface="Happy Monkey"/>
              <a:cs typeface="Happy Monkey"/>
              <a:sym typeface="Happy Monkey"/>
            </a:endParaRPr>
          </a:p>
        </p:txBody>
      </p:sp>
      <p:sp>
        <p:nvSpPr>
          <p:cNvPr id="176" name="Google Shape;176;p31"/>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39725" lvl="0" marL="457200" rtl="0" algn="l">
              <a:spcBef>
                <a:spcPts val="0"/>
              </a:spcBef>
              <a:spcAft>
                <a:spcPts val="0"/>
              </a:spcAft>
              <a:buSzPts val="1750"/>
              <a:buFont typeface="Arial"/>
              <a:buAutoNum type="arabicPeriod"/>
            </a:pPr>
            <a:r>
              <a:rPr lang="en" sz="1750">
                <a:latin typeface="Arial"/>
                <a:ea typeface="Arial"/>
                <a:cs typeface="Arial"/>
                <a:sym typeface="Arial"/>
              </a:rPr>
              <a:t>Sit up straight and get into a comfortable position in your chair.  </a:t>
            </a:r>
            <a:endParaRPr sz="1750">
              <a:latin typeface="Arial"/>
              <a:ea typeface="Arial"/>
              <a:cs typeface="Arial"/>
              <a:sym typeface="Arial"/>
            </a:endParaRPr>
          </a:p>
          <a:p>
            <a:pPr indent="-339725" lvl="0" marL="457200" rtl="0" algn="l">
              <a:spcBef>
                <a:spcPts val="0"/>
              </a:spcBef>
              <a:spcAft>
                <a:spcPts val="0"/>
              </a:spcAft>
              <a:buSzPts val="1750"/>
              <a:buFont typeface="Arial"/>
              <a:buAutoNum type="arabicPeriod"/>
            </a:pPr>
            <a:r>
              <a:rPr lang="en" sz="1750">
                <a:latin typeface="Arial"/>
                <a:ea typeface="Arial"/>
                <a:cs typeface="Arial"/>
                <a:sym typeface="Arial"/>
              </a:rPr>
              <a:t>Place your hands around your mouth as if you are about to blow up a balloon.  </a:t>
            </a:r>
            <a:endParaRPr sz="1750">
              <a:latin typeface="Arial"/>
              <a:ea typeface="Arial"/>
              <a:cs typeface="Arial"/>
              <a:sym typeface="Arial"/>
            </a:endParaRPr>
          </a:p>
          <a:p>
            <a:pPr indent="-339725" lvl="0" marL="457200" rtl="0" algn="l">
              <a:spcBef>
                <a:spcPts val="0"/>
              </a:spcBef>
              <a:spcAft>
                <a:spcPts val="0"/>
              </a:spcAft>
              <a:buSzPts val="1750"/>
              <a:buFont typeface="Arial"/>
              <a:buAutoNum type="arabicPeriod"/>
            </a:pPr>
            <a:r>
              <a:rPr lang="en" sz="1750">
                <a:latin typeface="Arial"/>
                <a:ea typeface="Arial"/>
                <a:cs typeface="Arial"/>
                <a:sym typeface="Arial"/>
              </a:rPr>
              <a:t>Take a deep breath in through your nose and exhale through your mouth. </a:t>
            </a:r>
            <a:endParaRPr sz="1750">
              <a:latin typeface="Arial"/>
              <a:ea typeface="Arial"/>
              <a:cs typeface="Arial"/>
              <a:sym typeface="Arial"/>
            </a:endParaRPr>
          </a:p>
          <a:p>
            <a:pPr indent="-339725" lvl="0" marL="457200" rtl="0" algn="l">
              <a:spcBef>
                <a:spcPts val="0"/>
              </a:spcBef>
              <a:spcAft>
                <a:spcPts val="0"/>
              </a:spcAft>
              <a:buSzPts val="1750"/>
              <a:buFont typeface="Arial"/>
              <a:buAutoNum type="arabicPeriod"/>
            </a:pPr>
            <a:r>
              <a:rPr lang="en" sz="1750">
                <a:latin typeface="Arial"/>
                <a:ea typeface="Arial"/>
                <a:cs typeface="Arial"/>
                <a:sym typeface="Arial"/>
              </a:rPr>
              <a:t>Start to spread your hands out as if you are blowing up a big balloon.  </a:t>
            </a:r>
            <a:endParaRPr sz="1750">
              <a:latin typeface="Arial"/>
              <a:ea typeface="Arial"/>
              <a:cs typeface="Arial"/>
              <a:sym typeface="Arial"/>
            </a:endParaRPr>
          </a:p>
          <a:p>
            <a:pPr indent="-339725" lvl="0" marL="457200" rtl="0" algn="l">
              <a:spcBef>
                <a:spcPts val="0"/>
              </a:spcBef>
              <a:spcAft>
                <a:spcPts val="0"/>
              </a:spcAft>
              <a:buSzPts val="1750"/>
              <a:buFont typeface="Arial"/>
              <a:buAutoNum type="arabicPeriod"/>
            </a:pPr>
            <a:r>
              <a:rPr lang="en" sz="1750">
                <a:latin typeface="Arial"/>
                <a:ea typeface="Arial"/>
                <a:cs typeface="Arial"/>
                <a:sym typeface="Arial"/>
              </a:rPr>
              <a:t>Hold your hand position as you inhale again and then spread your hands further as you exhale.  </a:t>
            </a:r>
            <a:endParaRPr sz="1750">
              <a:latin typeface="Arial"/>
              <a:ea typeface="Arial"/>
              <a:cs typeface="Arial"/>
              <a:sym typeface="Arial"/>
            </a:endParaRPr>
          </a:p>
          <a:p>
            <a:pPr indent="-339725" lvl="0" marL="457200" rtl="0" algn="l">
              <a:spcBef>
                <a:spcPts val="0"/>
              </a:spcBef>
              <a:spcAft>
                <a:spcPts val="0"/>
              </a:spcAft>
              <a:buSzPts val="1750"/>
              <a:buFont typeface="Arial"/>
              <a:buAutoNum type="arabicPeriod"/>
            </a:pPr>
            <a:r>
              <a:rPr lang="en" sz="1750">
                <a:latin typeface="Arial"/>
                <a:ea typeface="Arial"/>
                <a:cs typeface="Arial"/>
                <a:sym typeface="Arial"/>
              </a:rPr>
              <a:t>Raise your hands to the sky as you let the balloon go.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4"/>
          <p:cNvSpPr txBox="1"/>
          <p:nvPr>
            <p:ph type="title"/>
          </p:nvPr>
        </p:nvSpPr>
        <p:spPr>
          <a:xfrm>
            <a:off x="332250" y="738725"/>
            <a:ext cx="85014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Counting Breaths</a:t>
            </a:r>
            <a:endParaRPr sz="7200">
              <a:latin typeface="Happy Monkey"/>
              <a:ea typeface="Happy Monkey"/>
              <a:cs typeface="Happy Monkey"/>
              <a:sym typeface="Happy Monkey"/>
            </a:endParaRPr>
          </a:p>
        </p:txBody>
      </p:sp>
      <p:sp>
        <p:nvSpPr>
          <p:cNvPr id="73" name="Google Shape;73;p1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Sit in a comfortable position with your back straight and body relaxed.  </a:t>
            </a:r>
            <a:endParaRPr/>
          </a:p>
          <a:p>
            <a:pPr indent="-342900" lvl="0" marL="457200" rtl="0" algn="l">
              <a:spcBef>
                <a:spcPts val="0"/>
              </a:spcBef>
              <a:spcAft>
                <a:spcPts val="0"/>
              </a:spcAft>
              <a:buSzPts val="1800"/>
              <a:buAutoNum type="arabicPeriod"/>
            </a:pPr>
            <a:r>
              <a:rPr lang="en"/>
              <a:t>Breathe in gently through your nose and silently count </a:t>
            </a:r>
            <a:r>
              <a:rPr i="1" lang="en"/>
              <a:t>one </a:t>
            </a:r>
            <a:r>
              <a:rPr lang="en"/>
              <a:t>in your mind.  Breathe out through your nose and raise one finger.  </a:t>
            </a:r>
            <a:endParaRPr/>
          </a:p>
          <a:p>
            <a:pPr indent="-342900" lvl="0" marL="457200" rtl="0" algn="l">
              <a:spcBef>
                <a:spcPts val="0"/>
              </a:spcBef>
              <a:spcAft>
                <a:spcPts val="0"/>
              </a:spcAft>
              <a:buSzPts val="1800"/>
              <a:buAutoNum type="arabicPeriod"/>
            </a:pPr>
            <a:r>
              <a:rPr lang="en"/>
              <a:t>Breathe in through your nose and silently count </a:t>
            </a:r>
            <a:r>
              <a:rPr i="1" lang="en"/>
              <a:t>two </a:t>
            </a:r>
            <a:r>
              <a:rPr lang="en"/>
              <a:t>in your mind.  Breathe out through your nose and raise two fingers.  </a:t>
            </a:r>
            <a:endParaRPr/>
          </a:p>
          <a:p>
            <a:pPr indent="-342900" lvl="0" marL="457200" rtl="0" algn="l">
              <a:spcBef>
                <a:spcPts val="0"/>
              </a:spcBef>
              <a:spcAft>
                <a:spcPts val="0"/>
              </a:spcAft>
              <a:buSzPts val="1800"/>
              <a:buAutoNum type="arabicPeriod"/>
            </a:pPr>
            <a:r>
              <a:rPr lang="en"/>
              <a:t>Breathe in through your nose and silently count </a:t>
            </a:r>
            <a:r>
              <a:rPr i="1" lang="en"/>
              <a:t>three </a:t>
            </a:r>
            <a:r>
              <a:rPr lang="en"/>
              <a:t>in your mind.  Breathe out through your nose and raise three fingers.  </a:t>
            </a:r>
            <a:endParaRPr/>
          </a:p>
          <a:p>
            <a:pPr indent="-342900" lvl="0" marL="457200" rtl="0" algn="l">
              <a:spcBef>
                <a:spcPts val="0"/>
              </a:spcBef>
              <a:spcAft>
                <a:spcPts val="0"/>
              </a:spcAft>
              <a:buSzPts val="1800"/>
              <a:buAutoNum type="arabicPeriod"/>
            </a:pPr>
            <a:r>
              <a:rPr lang="en"/>
              <a:t>Relax your shoulders and gently open your eyes.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32"/>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Back to Back</a:t>
            </a:r>
            <a:endParaRPr sz="7200">
              <a:latin typeface="Happy Monkey"/>
              <a:ea typeface="Happy Monkey"/>
              <a:cs typeface="Happy Monkey"/>
              <a:sym typeface="Happy Monkey"/>
            </a:endParaRPr>
          </a:p>
        </p:txBody>
      </p:sp>
      <p:sp>
        <p:nvSpPr>
          <p:cNvPr id="182" name="Google Shape;182;p32"/>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Find a partner and sit on the floor back to back.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Sit up straight and close your eyes.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One partner will begin by breathing in deeply and then exhaling slowly.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Their partner will feel the expansion in their partner’s back each time they breathe in and out.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The other person will begin to breathe and will try to match their breathing to their partner’s breathing.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3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Elephant Breath</a:t>
            </a:r>
            <a:endParaRPr sz="7200">
              <a:latin typeface="Happy Monkey"/>
              <a:ea typeface="Happy Monkey"/>
              <a:cs typeface="Happy Monkey"/>
              <a:sym typeface="Happy Monkey"/>
            </a:endParaRPr>
          </a:p>
        </p:txBody>
      </p:sp>
      <p:sp>
        <p:nvSpPr>
          <p:cNvPr id="188" name="Google Shape;188;p33"/>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Stand with your feet spread apart and your arms out in front of your body dangling like an elephant’s trunk.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As you breathe in through your nose, raise your arms up above your head.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As you exhale, slowly swing your arms down.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Repeat this process one more time.  </a:t>
            </a:r>
            <a:endParaRPr>
              <a:latin typeface="Happy Monkey"/>
              <a:ea typeface="Happy Monkey"/>
              <a:cs typeface="Happy Monkey"/>
              <a:sym typeface="Happy Monkey"/>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3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Rainbow Breath</a:t>
            </a:r>
            <a:endParaRPr sz="7200">
              <a:latin typeface="Happy Monkey"/>
              <a:ea typeface="Happy Monkey"/>
              <a:cs typeface="Happy Monkey"/>
              <a:sym typeface="Happy Monkey"/>
            </a:endParaRPr>
          </a:p>
        </p:txBody>
      </p:sp>
      <p:sp>
        <p:nvSpPr>
          <p:cNvPr id="194" name="Google Shape;194;p3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Close your eyes and sit in a comfortable position.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Imagine a beautiful vibrant rainbow.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gently through your nose and out through your mouth imagining the color red.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again through your nose and out through your mouth imagining the color orange.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Repeat this process for every color of the rainbow until you have finished the entire rainbow.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pic>
        <p:nvPicPr>
          <p:cNvPr id="199" name="Google Shape;199;p35"/>
          <p:cNvPicPr preferRelativeResize="0"/>
          <p:nvPr/>
        </p:nvPicPr>
        <p:blipFill>
          <a:blip r:embed="rId3">
            <a:alphaModFix/>
          </a:blip>
          <a:stretch>
            <a:fillRect/>
          </a:stretch>
        </p:blipFill>
        <p:spPr>
          <a:xfrm>
            <a:off x="6582825" y="2571750"/>
            <a:ext cx="2476500" cy="2476500"/>
          </a:xfrm>
          <a:prstGeom prst="ellipse">
            <a:avLst/>
          </a:prstGeom>
          <a:noFill/>
          <a:ln>
            <a:noFill/>
          </a:ln>
        </p:spPr>
      </p:pic>
      <p:sp>
        <p:nvSpPr>
          <p:cNvPr id="200" name="Google Shape;200;p3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Terms of Use</a:t>
            </a:r>
            <a:endParaRPr sz="7200">
              <a:latin typeface="Happy Monkey"/>
              <a:ea typeface="Happy Monkey"/>
              <a:cs typeface="Happy Monkey"/>
              <a:sym typeface="Happy Monkey"/>
            </a:endParaRPr>
          </a:p>
        </p:txBody>
      </p:sp>
      <p:sp>
        <p:nvSpPr>
          <p:cNvPr id="201" name="Google Shape;201;p35"/>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Arial"/>
                <a:ea typeface="Arial"/>
                <a:cs typeface="Arial"/>
                <a:sym typeface="Arial"/>
              </a:rPr>
              <a:t>This product may be shared with teachers, parents, and students for use.  </a:t>
            </a:r>
            <a:endParaRPr sz="2400">
              <a:latin typeface="Arial"/>
              <a:ea typeface="Arial"/>
              <a:cs typeface="Arial"/>
              <a:sym typeface="Arial"/>
            </a:endParaRPr>
          </a:p>
          <a:p>
            <a:pPr indent="0" lvl="0" marL="0" rtl="0" algn="l">
              <a:spcBef>
                <a:spcPts val="0"/>
              </a:spcBef>
              <a:spcAft>
                <a:spcPts val="0"/>
              </a:spcAft>
              <a:buNone/>
            </a:pPr>
            <a:r>
              <a:rPr lang="en" sz="2400">
                <a:latin typeface="Arial"/>
                <a:ea typeface="Arial"/>
                <a:cs typeface="Arial"/>
                <a:sym typeface="Arial"/>
              </a:rPr>
              <a:t>Contact MindfulCounselorMolly@gmail.com</a:t>
            </a:r>
            <a:endParaRPr sz="2400">
              <a:latin typeface="Arial"/>
              <a:ea typeface="Arial"/>
              <a:cs typeface="Arial"/>
              <a:sym typeface="Arial"/>
            </a:endParaRPr>
          </a:p>
          <a:p>
            <a:pPr indent="0" lvl="0" marL="0" rtl="0" algn="l">
              <a:spcBef>
                <a:spcPts val="0"/>
              </a:spcBef>
              <a:spcAft>
                <a:spcPts val="0"/>
              </a:spcAft>
              <a:buNone/>
            </a:pPr>
            <a:r>
              <a:rPr lang="en" sz="2400">
                <a:latin typeface="Arial"/>
                <a:ea typeface="Arial"/>
                <a:cs typeface="Arial"/>
                <a:sym typeface="Arial"/>
              </a:rPr>
              <a:t>w</a:t>
            </a:r>
            <a:r>
              <a:rPr lang="en" sz="2400">
                <a:latin typeface="Arial"/>
                <a:ea typeface="Arial"/>
                <a:cs typeface="Arial"/>
                <a:sym typeface="Arial"/>
              </a:rPr>
              <a:t>ith any questions.  </a:t>
            </a:r>
            <a:endParaRPr sz="24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Belly Breath</a:t>
            </a:r>
            <a:endParaRPr sz="7200">
              <a:latin typeface="Happy Monkey"/>
              <a:ea typeface="Happy Monkey"/>
              <a:cs typeface="Happy Monkey"/>
              <a:sym typeface="Happy Monkey"/>
            </a:endParaRPr>
          </a:p>
        </p:txBody>
      </p:sp>
      <p:sp>
        <p:nvSpPr>
          <p:cNvPr id="79" name="Google Shape;79;p15"/>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Lie on your back with your legs flat on the floor.  If you feel comfortable, you may close your eyes.  Place your arms by your side and feel your body relax.  </a:t>
            </a:r>
            <a:endParaRPr/>
          </a:p>
          <a:p>
            <a:pPr indent="-342900" lvl="0" marL="457200" rtl="0" algn="l">
              <a:spcBef>
                <a:spcPts val="0"/>
              </a:spcBef>
              <a:spcAft>
                <a:spcPts val="0"/>
              </a:spcAft>
              <a:buSzPts val="1800"/>
              <a:buAutoNum type="arabicPeriod"/>
            </a:pPr>
            <a:r>
              <a:rPr lang="en"/>
              <a:t>Place a stuffed animal on your belly.  When you breathe in, watch the stuffed animal move up.  When you breathe out, watch the stuffed animal gently fall back down.  </a:t>
            </a:r>
            <a:endParaRPr/>
          </a:p>
          <a:p>
            <a:pPr indent="-342900" lvl="0" marL="457200" rtl="0" algn="l">
              <a:spcBef>
                <a:spcPts val="0"/>
              </a:spcBef>
              <a:spcAft>
                <a:spcPts val="0"/>
              </a:spcAft>
              <a:buSzPts val="1800"/>
              <a:buAutoNum type="arabicPeriod"/>
            </a:pPr>
            <a:r>
              <a:rPr lang="en"/>
              <a:t>Find a rhythm with your breathing as you observe the stuffed animal rock up and down with each breath.  </a:t>
            </a:r>
            <a:endParaRPr/>
          </a:p>
        </p:txBody>
      </p:sp>
      <p:sp>
        <p:nvSpPr>
          <p:cNvPr id="80" name="Google Shape;80;p15"/>
          <p:cNvSpPr txBox="1"/>
          <p:nvPr/>
        </p:nvSpPr>
        <p:spPr>
          <a:xfrm>
            <a:off x="0" y="0"/>
            <a:ext cx="30000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7200"/>
              <a:t> </a:t>
            </a:r>
            <a:endParaRPr sz="7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Candle Breath</a:t>
            </a:r>
            <a:endParaRPr sz="7200">
              <a:latin typeface="Happy Monkey"/>
              <a:ea typeface="Happy Monkey"/>
              <a:cs typeface="Happy Monkey"/>
              <a:sym typeface="Happy Monkey"/>
            </a:endParaRPr>
          </a:p>
        </p:txBody>
      </p:sp>
      <p:sp>
        <p:nvSpPr>
          <p:cNvPr id="86" name="Google Shape;86;p1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Imagine that you are holding a candle.  </a:t>
            </a:r>
            <a:endParaRPr/>
          </a:p>
          <a:p>
            <a:pPr indent="-342900" lvl="0" marL="457200" rtl="0" algn="l">
              <a:spcBef>
                <a:spcPts val="0"/>
              </a:spcBef>
              <a:spcAft>
                <a:spcPts val="0"/>
              </a:spcAft>
              <a:buSzPts val="1800"/>
              <a:buAutoNum type="arabicPeriod"/>
            </a:pPr>
            <a:r>
              <a:rPr lang="en"/>
              <a:t>Take a deep breath in through your nose and hold for a brief second.  </a:t>
            </a:r>
            <a:endParaRPr/>
          </a:p>
          <a:p>
            <a:pPr indent="-342900" lvl="0" marL="457200" rtl="0" algn="l">
              <a:spcBef>
                <a:spcPts val="0"/>
              </a:spcBef>
              <a:spcAft>
                <a:spcPts val="0"/>
              </a:spcAft>
              <a:buSzPts val="1800"/>
              <a:buAutoNum type="arabicPeriod"/>
            </a:pPr>
            <a:r>
              <a:rPr lang="en"/>
              <a:t>Breathe out through your mouth toward the candle.  Do not blow the flame out, but instead watch the flame flicker gently. </a:t>
            </a:r>
            <a:endParaRPr/>
          </a:p>
          <a:p>
            <a:pPr indent="-342900" lvl="0" marL="457200" rtl="0" algn="l">
              <a:spcBef>
                <a:spcPts val="0"/>
              </a:spcBef>
              <a:spcAft>
                <a:spcPts val="0"/>
              </a:spcAft>
              <a:buSzPts val="1800"/>
              <a:buAutoNum type="arabicPeriod"/>
            </a:pPr>
            <a:r>
              <a:rPr lang="en"/>
              <a:t>Take a gentle breath in and out. </a:t>
            </a:r>
            <a:endParaRPr/>
          </a:p>
          <a:p>
            <a:pPr indent="-342900" lvl="0" marL="457200" rtl="0" algn="l">
              <a:spcBef>
                <a:spcPts val="0"/>
              </a:spcBef>
              <a:spcAft>
                <a:spcPts val="0"/>
              </a:spcAft>
              <a:buSzPts val="1800"/>
              <a:buAutoNum type="arabicPeriod"/>
            </a:pPr>
            <a:r>
              <a:rPr lang="en"/>
              <a:t>Take a gentle breath in and out. </a:t>
            </a:r>
            <a:endParaRPr/>
          </a:p>
          <a:p>
            <a:pPr indent="-342900" lvl="0" marL="457200" rtl="0" algn="l">
              <a:spcBef>
                <a:spcPts val="0"/>
              </a:spcBef>
              <a:spcAft>
                <a:spcPts val="0"/>
              </a:spcAft>
              <a:buSzPts val="1800"/>
              <a:buAutoNum type="arabicPeriod"/>
            </a:pPr>
            <a:r>
              <a:rPr lang="en"/>
              <a:t>Take one final deep breath in and now blow out the candle.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Flower Breath</a:t>
            </a:r>
            <a:endParaRPr sz="7200">
              <a:latin typeface="Happy Monkey"/>
              <a:ea typeface="Happy Monkey"/>
              <a:cs typeface="Happy Monkey"/>
              <a:sym typeface="Happy Monkey"/>
            </a:endParaRPr>
          </a:p>
        </p:txBody>
      </p:sp>
      <p:sp>
        <p:nvSpPr>
          <p:cNvPr id="92" name="Google Shape;92;p17"/>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Imagine that there is a beautiful flower in front of you.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Look at all of the vibrant colors.  Imagine how delicate the flower is as you count each petal.  Imagine how sweet the flower smells.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Take a deep sniff of the flower.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Let the air out of your mouth.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Take another deep sniff of the flower.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Let the air out of your mouth.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Bear Breath</a:t>
            </a:r>
            <a:endParaRPr sz="7200">
              <a:latin typeface="Happy Monkey"/>
              <a:ea typeface="Happy Monkey"/>
              <a:cs typeface="Happy Monkey"/>
              <a:sym typeface="Happy Monkey"/>
            </a:endParaRPr>
          </a:p>
        </p:txBody>
      </p:sp>
      <p:sp>
        <p:nvSpPr>
          <p:cNvPr id="98" name="Google Shape;98;p18"/>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Imagine that you are a sleeping bear hibernating for winter.  You are warm and cozy.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Take a long breath in through your nose like a snoozing bear.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Release that deep breath out through your mouth.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Imagine that you are hibernating in your safe cave with your family.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Take another long breath in through your nose and out through your mouth.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Continue to be at peace like a sleeping bear.  </a:t>
            </a:r>
            <a:endParaRPr>
              <a:latin typeface="Happy Monkey"/>
              <a:ea typeface="Happy Monkey"/>
              <a:cs typeface="Happy Monkey"/>
              <a:sym typeface="Happy Monke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246900" y="738725"/>
            <a:ext cx="867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Bumblebee Breath</a:t>
            </a:r>
            <a:endParaRPr sz="7200">
              <a:latin typeface="Happy Monkey"/>
              <a:ea typeface="Happy Monkey"/>
              <a:cs typeface="Happy Monkey"/>
              <a:sym typeface="Happy Monkey"/>
            </a:endParaRPr>
          </a:p>
        </p:txBody>
      </p:sp>
      <p:sp>
        <p:nvSpPr>
          <p:cNvPr id="104" name="Google Shape;104;p19"/>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You are a buzzing bumblebee!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Spread your arms out like wings.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as you lift your arms up into the air.  Hold for a brief moment.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Let your arms gently fall down like flapping wings as you breathe out.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On the out breath “buzz” like a bee for as long as you can.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Take another deep breath in and “buzz” as you breathe out.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Good Thoughts</a:t>
            </a:r>
            <a:endParaRPr sz="7200">
              <a:latin typeface="Happy Monkey"/>
              <a:ea typeface="Happy Monkey"/>
              <a:cs typeface="Happy Monkey"/>
              <a:sym typeface="Happy Monkey"/>
            </a:endParaRPr>
          </a:p>
        </p:txBody>
      </p:sp>
      <p:sp>
        <p:nvSpPr>
          <p:cNvPr id="110" name="Google Shape;110;p20"/>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Think about someone that you care deeply about.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Close your eyes and imagine that this person is standing in front of you.</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Think of something about this person that you admire.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Say this good thought quietly in your mind.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Send this good thought to the person that you care about.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latin typeface="Happy Monkey"/>
                <a:ea typeface="Happy Monkey"/>
                <a:cs typeface="Happy Monkey"/>
                <a:sym typeface="Happy Monkey"/>
              </a:rPr>
              <a:t>Pizza Breath</a:t>
            </a:r>
            <a:endParaRPr sz="7200">
              <a:latin typeface="Happy Monkey"/>
              <a:ea typeface="Happy Monkey"/>
              <a:cs typeface="Happy Monkey"/>
              <a:sym typeface="Happy Monkey"/>
            </a:endParaRPr>
          </a:p>
        </p:txBody>
      </p:sp>
      <p:sp>
        <p:nvSpPr>
          <p:cNvPr id="116" name="Google Shape;116;p21"/>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Arial"/>
              <a:buAutoNum type="arabicPeriod"/>
            </a:pPr>
            <a:r>
              <a:rPr lang="en">
                <a:latin typeface="Arial"/>
                <a:ea typeface="Arial"/>
                <a:cs typeface="Arial"/>
                <a:sym typeface="Arial"/>
              </a:rPr>
              <a:t>Imagine that there is a scolding hot pizza on a plate in front of you.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What type of pizza is it?  Do you have extra cheese, sausage, pepperoni, or pineapple?  Imagine your favorite pizza.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Your belly starts to grumble.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First you need to cool the pizza off.  Take a deep breath in through your nose and breathe out through your mouth.  Cool off that pizza.  </a:t>
            </a:r>
            <a:endParaRPr>
              <a:latin typeface="Arial"/>
              <a:ea typeface="Arial"/>
              <a:cs typeface="Arial"/>
              <a:sym typeface="Arial"/>
            </a:endParaRPr>
          </a:p>
          <a:p>
            <a:pPr indent="-342900" lvl="0" marL="457200" rtl="0" algn="l">
              <a:spcBef>
                <a:spcPts val="0"/>
              </a:spcBef>
              <a:spcAft>
                <a:spcPts val="0"/>
              </a:spcAft>
              <a:buSzPts val="1800"/>
              <a:buFont typeface="Arial"/>
              <a:buAutoNum type="arabicPeriod"/>
            </a:pPr>
            <a:r>
              <a:rPr lang="en">
                <a:latin typeface="Arial"/>
                <a:ea typeface="Arial"/>
                <a:cs typeface="Arial"/>
                <a:sym typeface="Arial"/>
              </a:rPr>
              <a:t>Breathe in and blow out one more time before you take a bite.  </a:t>
            </a:r>
            <a:endParaRPr>
              <a:latin typeface="Happy Monkey"/>
              <a:ea typeface="Happy Monkey"/>
              <a:cs typeface="Happy Monkey"/>
              <a:sym typeface="Happy Monkey"/>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